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257" r:id="rId3"/>
    <p:sldId id="258" r:id="rId4"/>
    <p:sldId id="260" r:id="rId5"/>
    <p:sldId id="263"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65716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33FD3DF6-D3A1-46A7-8032-0D005D71384F}" type="datetimeFigureOut">
              <a:rPr lang="en-US" smtClean="0"/>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384214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2084039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25933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3824006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2185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1933148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433048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381005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416020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D3DF6-D3A1-46A7-8032-0D005D71384F}"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225156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D3DF6-D3A1-46A7-8032-0D005D71384F}"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121040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D3DF6-D3A1-46A7-8032-0D005D71384F}" type="datetimeFigureOut">
              <a:rPr lang="en-US" smtClean="0"/>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36391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D3DF6-D3A1-46A7-8032-0D005D71384F}" type="datetimeFigureOut">
              <a:rPr lang="en-US" smtClean="0"/>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3033518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D3DF6-D3A1-46A7-8032-0D005D71384F}" type="datetimeFigureOut">
              <a:rPr lang="en-US" smtClean="0"/>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334459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FD3DF6-D3A1-46A7-8032-0D005D71384F}"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166278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FD3DF6-D3A1-46A7-8032-0D005D71384F}"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E9C7C-9D69-4C51-9C65-83A95D432912}" type="slidenum">
              <a:rPr lang="en-US" smtClean="0"/>
              <a:t>‹#›</a:t>
            </a:fld>
            <a:endParaRPr lang="en-US"/>
          </a:p>
        </p:txBody>
      </p:sp>
    </p:spTree>
    <p:extLst>
      <p:ext uri="{BB962C8B-B14F-4D97-AF65-F5344CB8AC3E}">
        <p14:creationId xmlns:p14="http://schemas.microsoft.com/office/powerpoint/2010/main" val="121928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3FD3DF6-D3A1-46A7-8032-0D005D71384F}" type="datetimeFigureOut">
              <a:rPr lang="en-US" smtClean="0"/>
              <a:t>12/7/2022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5E9C7C-9D69-4C51-9C65-83A95D432912}" type="slidenum">
              <a:rPr lang="en-US" smtClean="0"/>
              <a:t>‹#›</a:t>
            </a:fld>
            <a:endParaRPr lang="en-US"/>
          </a:p>
        </p:txBody>
      </p:sp>
    </p:spTree>
    <p:extLst>
      <p:ext uri="{BB962C8B-B14F-4D97-AF65-F5344CB8AC3E}">
        <p14:creationId xmlns:p14="http://schemas.microsoft.com/office/powerpoint/2010/main" val="386488325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AAB337-468D-FC8C-FCA2-D14BDD92719A}"/>
              </a:ext>
            </a:extLst>
          </p:cNvPr>
          <p:cNvSpPr>
            <a:spLocks noGrp="1"/>
          </p:cNvSpPr>
          <p:nvPr>
            <p:ph idx="1"/>
          </p:nvPr>
        </p:nvSpPr>
        <p:spPr>
          <a:xfrm>
            <a:off x="2695575" y="1400174"/>
            <a:ext cx="6523038" cy="2900363"/>
          </a:xfrm>
        </p:spPr>
        <p:txBody>
          <a:bodyPr>
            <a:normAutofit/>
          </a:bodyPr>
          <a:lstStyle/>
          <a:p>
            <a:pPr marL="0" indent="0" algn="ctr">
              <a:buNone/>
            </a:pPr>
            <a:r>
              <a:rPr lang="en-US" sz="4000" b="1" dirty="0">
                <a:latin typeface="Arial" panose="020B0604020202020204" pitchFamily="34" charset="0"/>
                <a:cs typeface="Arial" panose="020B0604020202020204" pitchFamily="34" charset="0"/>
              </a:rPr>
              <a:t>BOOK-KEEPING</a:t>
            </a:r>
          </a:p>
        </p:txBody>
      </p:sp>
    </p:spTree>
    <p:extLst>
      <p:ext uri="{BB962C8B-B14F-4D97-AF65-F5344CB8AC3E}">
        <p14:creationId xmlns:p14="http://schemas.microsoft.com/office/powerpoint/2010/main" val="5845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9E036-1D97-ACCC-70EC-6F24C20609EE}"/>
              </a:ext>
            </a:extLst>
          </p:cNvPr>
          <p:cNvSpPr>
            <a:spLocks noGrp="1"/>
          </p:cNvSpPr>
          <p:nvPr>
            <p:ph idx="1"/>
          </p:nvPr>
        </p:nvSpPr>
        <p:spPr>
          <a:xfrm>
            <a:off x="684212" y="685800"/>
            <a:ext cx="10421938" cy="5819775"/>
          </a:xfrm>
        </p:spPr>
        <p:txBody>
          <a:bodyPr>
            <a:normAutofit/>
          </a:bodyPr>
          <a:lstStyle/>
          <a:p>
            <a:pPr marL="0" indent="0" algn="just">
              <a:buNone/>
            </a:pPr>
            <a:r>
              <a:rPr lang="en-US" dirty="0">
                <a:latin typeface="Arial" panose="020B0604020202020204" pitchFamily="34" charset="0"/>
                <a:cs typeface="Arial" panose="020B0604020202020204" pitchFamily="34" charset="0"/>
              </a:rPr>
              <a:t>Book-keeping is a process of recording business transactions chronologically in a systematic and scientific manner in a separate set of books. Book-keeping is the first stage of accounting. This stage of accounting is mechanical and repetitive in nature. </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b="1" dirty="0">
                <a:latin typeface="Arial" panose="020B0604020202020204" pitchFamily="34" charset="0"/>
                <a:cs typeface="Arial" panose="020B0604020202020204" pitchFamily="34" charset="0"/>
              </a:rPr>
              <a:t>Essential features of book-keeping:-</a:t>
            </a:r>
          </a:p>
          <a:p>
            <a:pPr algn="just"/>
            <a:r>
              <a:rPr lang="en-US" dirty="0">
                <a:latin typeface="Arial" panose="020B0604020202020204" pitchFamily="34" charset="0"/>
                <a:cs typeface="Arial" panose="020B0604020202020204" pitchFamily="34" charset="0"/>
              </a:rPr>
              <a:t>Book-keeping is an art as well as science </a:t>
            </a:r>
          </a:p>
          <a:p>
            <a:pPr algn="just"/>
            <a:r>
              <a:rPr lang="en-US" dirty="0">
                <a:latin typeface="Arial" panose="020B0604020202020204" pitchFamily="34" charset="0"/>
                <a:cs typeface="Arial" panose="020B0604020202020204" pitchFamily="34" charset="0"/>
              </a:rPr>
              <a:t>Recording and classifying business transactions </a:t>
            </a:r>
          </a:p>
          <a:p>
            <a:pPr algn="just"/>
            <a:r>
              <a:rPr lang="en-US" dirty="0">
                <a:latin typeface="Arial" panose="020B0604020202020204" pitchFamily="34" charset="0"/>
                <a:cs typeface="Arial" panose="020B0604020202020204" pitchFamily="34" charset="0"/>
              </a:rPr>
              <a:t>Recording in a separate set of books </a:t>
            </a:r>
          </a:p>
          <a:p>
            <a:pPr algn="just"/>
            <a:r>
              <a:rPr lang="en-US" dirty="0">
                <a:latin typeface="Arial" panose="020B0604020202020204" pitchFamily="34" charset="0"/>
                <a:cs typeface="Arial" panose="020B0604020202020204" pitchFamily="34" charset="0"/>
              </a:rPr>
              <a:t>Recording in terms of money </a:t>
            </a:r>
          </a:p>
          <a:p>
            <a:pPr algn="just"/>
            <a:r>
              <a:rPr lang="en-US" dirty="0">
                <a:latin typeface="Arial" panose="020B0604020202020204" pitchFamily="34" charset="0"/>
                <a:cs typeface="Arial" panose="020B0604020202020204" pitchFamily="34" charset="0"/>
              </a:rPr>
              <a:t>Recording chronologically </a:t>
            </a:r>
          </a:p>
          <a:p>
            <a:pPr algn="just"/>
            <a:r>
              <a:rPr lang="en-US" dirty="0">
                <a:latin typeface="Arial" panose="020B0604020202020204" pitchFamily="34" charset="0"/>
                <a:cs typeface="Arial" panose="020B0604020202020204" pitchFamily="34" charset="0"/>
              </a:rPr>
              <a:t>Recording in a systematic manner </a:t>
            </a:r>
          </a:p>
          <a:p>
            <a:pPr algn="just"/>
            <a:r>
              <a:rPr lang="en-US" dirty="0">
                <a:latin typeface="Arial" panose="020B0604020202020204" pitchFamily="34" charset="0"/>
                <a:cs typeface="Arial" panose="020B0604020202020204" pitchFamily="34" charset="0"/>
              </a:rPr>
              <a:t>Book-keeping helps in understanding the financial performance and position of the business. </a:t>
            </a:r>
          </a:p>
        </p:txBody>
      </p:sp>
    </p:spTree>
    <p:extLst>
      <p:ext uri="{BB962C8B-B14F-4D97-AF65-F5344CB8AC3E}">
        <p14:creationId xmlns:p14="http://schemas.microsoft.com/office/powerpoint/2010/main" val="399155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3308F3-4FAB-6B9B-4A6C-3C7B3C2E8FF1}"/>
              </a:ext>
            </a:extLst>
          </p:cNvPr>
          <p:cNvSpPr>
            <a:spLocks noGrp="1"/>
          </p:cNvSpPr>
          <p:nvPr>
            <p:ph idx="1"/>
          </p:nvPr>
        </p:nvSpPr>
        <p:spPr>
          <a:xfrm>
            <a:off x="684212" y="1847850"/>
            <a:ext cx="8534400" cy="4034367"/>
          </a:xfrm>
        </p:spPr>
        <p:txBody>
          <a:bodyPr>
            <a:normAutofit fontScale="92500"/>
          </a:bodyPr>
          <a:lstStyle/>
          <a:p>
            <a:pPr marL="0" indent="0" algn="just">
              <a:buNone/>
            </a:pPr>
            <a:r>
              <a:rPr lang="en-US" sz="2800" dirty="0">
                <a:latin typeface="Arial" panose="020B0604020202020204" pitchFamily="34" charset="0"/>
                <a:cs typeface="Arial" panose="020B0604020202020204" pitchFamily="34" charset="0"/>
              </a:rPr>
              <a:t>Book-keeping as a process includes the following steps; </a:t>
            </a:r>
          </a:p>
          <a:p>
            <a:pPr algn="just"/>
            <a:r>
              <a:rPr lang="en-US" sz="2800" dirty="0">
                <a:latin typeface="Arial" panose="020B0604020202020204" pitchFamily="34" charset="0"/>
                <a:cs typeface="Arial" panose="020B0604020202020204" pitchFamily="34" charset="0"/>
              </a:rPr>
              <a:t>Identifying the transactions of financial character </a:t>
            </a:r>
          </a:p>
          <a:p>
            <a:pPr algn="just"/>
            <a:r>
              <a:rPr lang="en-US" sz="2800" dirty="0">
                <a:latin typeface="Arial" panose="020B0604020202020204" pitchFamily="34" charset="0"/>
                <a:cs typeface="Arial" panose="020B0604020202020204" pitchFamily="34" charset="0"/>
              </a:rPr>
              <a:t>Measuring the transactions in terms of money </a:t>
            </a:r>
          </a:p>
          <a:p>
            <a:pPr algn="just"/>
            <a:r>
              <a:rPr lang="en-US" sz="2800" dirty="0">
                <a:latin typeface="Arial" panose="020B0604020202020204" pitchFamily="34" charset="0"/>
                <a:cs typeface="Arial" panose="020B0604020202020204" pitchFamily="34" charset="0"/>
              </a:rPr>
              <a:t>Recording the transaction in the books of original entry </a:t>
            </a:r>
          </a:p>
          <a:p>
            <a:pPr algn="just"/>
            <a:r>
              <a:rPr lang="en-US" sz="2800" dirty="0">
                <a:latin typeface="Arial" panose="020B0604020202020204" pitchFamily="34" charset="0"/>
                <a:cs typeface="Arial" panose="020B0604020202020204" pitchFamily="34" charset="0"/>
              </a:rPr>
              <a:t>Posting the transaction into ledger </a:t>
            </a:r>
          </a:p>
          <a:p>
            <a:pPr algn="just"/>
            <a:r>
              <a:rPr lang="en-US" sz="2800" dirty="0">
                <a:latin typeface="Arial" panose="020B0604020202020204" pitchFamily="34" charset="0"/>
                <a:cs typeface="Arial" panose="020B0604020202020204" pitchFamily="34" charset="0"/>
              </a:rPr>
              <a:t>Balancing the account opened in the ledger and; </a:t>
            </a:r>
          </a:p>
          <a:p>
            <a:pPr algn="just"/>
            <a:r>
              <a:rPr lang="en-US" sz="2800" dirty="0">
                <a:latin typeface="Arial" panose="020B0604020202020204" pitchFamily="34" charset="0"/>
                <a:cs typeface="Arial" panose="020B0604020202020204" pitchFamily="34" charset="0"/>
              </a:rPr>
              <a:t>Preparing trial balance</a:t>
            </a:r>
          </a:p>
          <a:p>
            <a:pPr algn="just"/>
            <a:endParaRPr lang="en-US"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AD1E8AD7-5005-DB3E-83D3-C2F6CD112BD2}"/>
              </a:ext>
            </a:extLst>
          </p:cNvPr>
          <p:cNvSpPr txBox="1">
            <a:spLocks/>
          </p:cNvSpPr>
          <p:nvPr/>
        </p:nvSpPr>
        <p:spPr>
          <a:xfrm>
            <a:off x="684212" y="323851"/>
            <a:ext cx="8534400" cy="152717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b="1" dirty="0">
                <a:latin typeface="Arial" panose="020B0604020202020204" pitchFamily="34" charset="0"/>
                <a:cs typeface="Arial" panose="020B0604020202020204" pitchFamily="34" charset="0"/>
              </a:rPr>
              <a:t>Book-keeping- As a Process:- </a:t>
            </a:r>
            <a:endParaRPr lang="en-US" dirty="0"/>
          </a:p>
        </p:txBody>
      </p:sp>
    </p:spTree>
    <p:extLst>
      <p:ext uri="{BB962C8B-B14F-4D97-AF65-F5344CB8AC3E}">
        <p14:creationId xmlns:p14="http://schemas.microsoft.com/office/powerpoint/2010/main" val="350363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C64C3-57BE-7B79-E56E-0D2ED17F7F99}"/>
              </a:ext>
            </a:extLst>
          </p:cNvPr>
          <p:cNvSpPr>
            <a:spLocks noGrp="1"/>
          </p:cNvSpPr>
          <p:nvPr>
            <p:ph idx="1"/>
          </p:nvPr>
        </p:nvSpPr>
        <p:spPr>
          <a:xfrm>
            <a:off x="684211" y="685800"/>
            <a:ext cx="10621963" cy="3615267"/>
          </a:xfrm>
        </p:spPr>
        <p:txBody>
          <a:bodyPr>
            <a:normAutofit/>
          </a:bodyPr>
          <a:lstStyle/>
          <a:p>
            <a:pPr marL="0" indent="0" algn="just">
              <a:buNone/>
            </a:pPr>
            <a:r>
              <a:rPr lang="en-US" sz="2400" dirty="0">
                <a:latin typeface="Arial" panose="020B0604020202020204" pitchFamily="34" charset="0"/>
                <a:cs typeface="Arial" panose="020B0604020202020204" pitchFamily="34" charset="0"/>
              </a:rPr>
              <a:t>Book keeping an accounting are used in the same meaning, but in the real sense, they have adequate difference which is as under:</a:t>
            </a:r>
          </a:p>
          <a:p>
            <a:pPr marL="0" indent="0" algn="just">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146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AF165AD-DF98-D940-E0E3-2D00A455FEA9}"/>
              </a:ext>
            </a:extLst>
          </p:cNvPr>
          <p:cNvGraphicFramePr>
            <a:graphicFrameLocks noGrp="1"/>
          </p:cNvGraphicFramePr>
          <p:nvPr>
            <p:ph idx="1"/>
            <p:extLst>
              <p:ext uri="{D42A27DB-BD31-4B8C-83A1-F6EECF244321}">
                <p14:modId xmlns:p14="http://schemas.microsoft.com/office/powerpoint/2010/main" val="1606514912"/>
              </p:ext>
            </p:extLst>
          </p:nvPr>
        </p:nvGraphicFramePr>
        <p:xfrm>
          <a:off x="684213" y="1760220"/>
          <a:ext cx="10326367" cy="4773930"/>
        </p:xfrm>
        <a:graphic>
          <a:graphicData uri="http://schemas.openxmlformats.org/drawingml/2006/table">
            <a:tbl>
              <a:tblPr firstRow="1" bandRow="1">
                <a:tableStyleId>{5C22544A-7EE6-4342-B048-85BDC9FD1C3A}</a:tableStyleId>
              </a:tblPr>
              <a:tblGrid>
                <a:gridCol w="2224440">
                  <a:extLst>
                    <a:ext uri="{9D8B030D-6E8A-4147-A177-3AD203B41FA5}">
                      <a16:colId xmlns:a16="http://schemas.microsoft.com/office/drawing/2014/main" val="619873307"/>
                    </a:ext>
                  </a:extLst>
                </a:gridCol>
                <a:gridCol w="3949825">
                  <a:extLst>
                    <a:ext uri="{9D8B030D-6E8A-4147-A177-3AD203B41FA5}">
                      <a16:colId xmlns:a16="http://schemas.microsoft.com/office/drawing/2014/main" val="3484957474"/>
                    </a:ext>
                  </a:extLst>
                </a:gridCol>
                <a:gridCol w="4152102">
                  <a:extLst>
                    <a:ext uri="{9D8B030D-6E8A-4147-A177-3AD203B41FA5}">
                      <a16:colId xmlns:a16="http://schemas.microsoft.com/office/drawing/2014/main" val="2594067040"/>
                    </a:ext>
                  </a:extLst>
                </a:gridCol>
              </a:tblGrid>
              <a:tr h="642644">
                <a:tc>
                  <a:txBody>
                    <a:bodyPr/>
                    <a:lstStyle/>
                    <a:p>
                      <a:pPr algn="ctr"/>
                      <a:r>
                        <a:rPr lang="en-US" dirty="0"/>
                        <a:t>BASIS OF DIFFERENCE</a:t>
                      </a:r>
                    </a:p>
                  </a:txBody>
                  <a:tcPr/>
                </a:tc>
                <a:tc>
                  <a:txBody>
                    <a:bodyPr/>
                    <a:lstStyle/>
                    <a:p>
                      <a:pPr algn="ctr"/>
                      <a:r>
                        <a:rPr lang="en-US" dirty="0"/>
                        <a:t>BOOK-KEEPING</a:t>
                      </a:r>
                    </a:p>
                  </a:txBody>
                  <a:tcPr/>
                </a:tc>
                <a:tc>
                  <a:txBody>
                    <a:bodyPr/>
                    <a:lstStyle/>
                    <a:p>
                      <a:pPr algn="ctr"/>
                      <a:r>
                        <a:rPr lang="en-US" dirty="0"/>
                        <a:t>ACCOUNTING</a:t>
                      </a:r>
                    </a:p>
                  </a:txBody>
                  <a:tcPr/>
                </a:tc>
                <a:extLst>
                  <a:ext uri="{0D108BD9-81ED-4DB2-BD59-A6C34878D82A}">
                    <a16:rowId xmlns:a16="http://schemas.microsoft.com/office/drawing/2014/main" val="3607543083"/>
                  </a:ext>
                </a:extLst>
              </a:tr>
              <a:tr h="367225">
                <a:tc>
                  <a:txBody>
                    <a:bodyPr/>
                    <a:lstStyle/>
                    <a:p>
                      <a:pPr algn="ctr"/>
                      <a:r>
                        <a:rPr lang="en-US" dirty="0"/>
                        <a:t>Scope</a:t>
                      </a:r>
                    </a:p>
                  </a:txBody>
                  <a:tcPr/>
                </a:tc>
                <a:tc>
                  <a:txBody>
                    <a:bodyPr/>
                    <a:lstStyle/>
                    <a:p>
                      <a:pPr algn="just"/>
                      <a:r>
                        <a:rPr lang="en-US" dirty="0"/>
                        <a:t>Scope of Book-keeping is narrow.</a:t>
                      </a:r>
                    </a:p>
                  </a:txBody>
                  <a:tcPr/>
                </a:tc>
                <a:tc>
                  <a:txBody>
                    <a:bodyPr/>
                    <a:lstStyle/>
                    <a:p>
                      <a:pPr algn="just"/>
                      <a:r>
                        <a:rPr lang="en-US" dirty="0"/>
                        <a:t>Scope of Accounting is broad. </a:t>
                      </a:r>
                    </a:p>
                  </a:txBody>
                  <a:tcPr/>
                </a:tc>
                <a:extLst>
                  <a:ext uri="{0D108BD9-81ED-4DB2-BD59-A6C34878D82A}">
                    <a16:rowId xmlns:a16="http://schemas.microsoft.com/office/drawing/2014/main" val="1831884159"/>
                  </a:ext>
                </a:extLst>
              </a:tr>
              <a:tr h="2295159">
                <a:tc>
                  <a:txBody>
                    <a:bodyPr/>
                    <a:lstStyle/>
                    <a:p>
                      <a:pPr algn="ctr"/>
                      <a:r>
                        <a:rPr lang="en-US" dirty="0"/>
                        <a:t>Nature</a:t>
                      </a:r>
                    </a:p>
                  </a:txBody>
                  <a:tcPr/>
                </a:tc>
                <a:tc>
                  <a:txBody>
                    <a:bodyPr/>
                    <a:lstStyle/>
                    <a:p>
                      <a:pPr algn="just"/>
                      <a:r>
                        <a:rPr lang="en-US" dirty="0"/>
                        <a:t>The function of book-keeping is clerical and routine type in nature. Book-keeping includes recording business transactions, posting them into ledger and balancing of accounts.</a:t>
                      </a:r>
                    </a:p>
                  </a:txBody>
                  <a:tcPr/>
                </a:tc>
                <a:tc>
                  <a:txBody>
                    <a:bodyPr/>
                    <a:lstStyle/>
                    <a:p>
                      <a:pPr algn="just"/>
                      <a:r>
                        <a:rPr lang="en-US" dirty="0"/>
                        <a:t>The function of accounting is analytical. Accounting includes not only the preparation of records, but also the preparation of summary statements and reports, their analysis, interpretation and communicating the result to the users.</a:t>
                      </a:r>
                    </a:p>
                  </a:txBody>
                  <a:tcPr/>
                </a:tc>
                <a:extLst>
                  <a:ext uri="{0D108BD9-81ED-4DB2-BD59-A6C34878D82A}">
                    <a16:rowId xmlns:a16="http://schemas.microsoft.com/office/drawing/2014/main" val="3828338932"/>
                  </a:ext>
                </a:extLst>
              </a:tr>
              <a:tr h="1468902">
                <a:tc>
                  <a:txBody>
                    <a:bodyPr/>
                    <a:lstStyle/>
                    <a:p>
                      <a:pPr algn="ctr"/>
                      <a:r>
                        <a:rPr lang="en-US" dirty="0"/>
                        <a:t>Stages</a:t>
                      </a:r>
                    </a:p>
                    <a:p>
                      <a:pPr algn="just"/>
                      <a:endParaRPr lang="en-US" dirty="0"/>
                    </a:p>
                  </a:txBody>
                  <a:tcPr/>
                </a:tc>
                <a:tc>
                  <a:txBody>
                    <a:bodyPr/>
                    <a:lstStyle/>
                    <a:p>
                      <a:pPr algn="just"/>
                      <a:r>
                        <a:rPr lang="en-US" dirty="0"/>
                        <a:t>It is the first stage of Accounting. The work of bookkeeping starts when business transaction takes place.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It is the second stage of Accounting. The work of accounting starts where the work of book-keeping ends.  </a:t>
                      </a:r>
                    </a:p>
                    <a:p>
                      <a:pPr algn="just"/>
                      <a:endParaRPr lang="en-US" dirty="0"/>
                    </a:p>
                  </a:txBody>
                  <a:tcPr/>
                </a:tc>
                <a:extLst>
                  <a:ext uri="{0D108BD9-81ED-4DB2-BD59-A6C34878D82A}">
                    <a16:rowId xmlns:a16="http://schemas.microsoft.com/office/drawing/2014/main" val="1362102749"/>
                  </a:ext>
                </a:extLst>
              </a:tr>
            </a:tbl>
          </a:graphicData>
        </a:graphic>
      </p:graphicFrame>
      <p:sp>
        <p:nvSpPr>
          <p:cNvPr id="5" name="Title 1">
            <a:extLst>
              <a:ext uri="{FF2B5EF4-FFF2-40B4-BE49-F238E27FC236}">
                <a16:creationId xmlns:a16="http://schemas.microsoft.com/office/drawing/2014/main" id="{9976F356-3EDE-01F4-3757-A2D9F9664740}"/>
              </a:ext>
            </a:extLst>
          </p:cNvPr>
          <p:cNvSpPr>
            <a:spLocks noGrp="1"/>
          </p:cNvSpPr>
          <p:nvPr>
            <p:ph type="title"/>
          </p:nvPr>
        </p:nvSpPr>
        <p:spPr>
          <a:xfrm>
            <a:off x="723899" y="809626"/>
            <a:ext cx="10220325" cy="838199"/>
          </a:xfrm>
        </p:spPr>
        <p:txBody>
          <a:bodyPr>
            <a:normAutofit/>
          </a:bodyPr>
          <a:lstStyle/>
          <a:p>
            <a:r>
              <a:rPr lang="en-US" sz="2400" b="1" dirty="0">
                <a:latin typeface="Arial" panose="020B0604020202020204" pitchFamily="34" charset="0"/>
                <a:cs typeface="Arial" panose="020B0604020202020204" pitchFamily="34" charset="0"/>
              </a:rPr>
              <a:t>Difference between Book-keeping and Accounting</a:t>
            </a:r>
          </a:p>
        </p:txBody>
      </p:sp>
    </p:spTree>
    <p:extLst>
      <p:ext uri="{BB962C8B-B14F-4D97-AF65-F5344CB8AC3E}">
        <p14:creationId xmlns:p14="http://schemas.microsoft.com/office/powerpoint/2010/main" val="118985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06B64CB5-BC43-8AE8-3CFD-CD98D9C78C9B}"/>
              </a:ext>
            </a:extLst>
          </p:cNvPr>
          <p:cNvGraphicFramePr>
            <a:graphicFrameLocks noGrp="1"/>
          </p:cNvGraphicFramePr>
          <p:nvPr>
            <p:extLst>
              <p:ext uri="{D42A27DB-BD31-4B8C-83A1-F6EECF244321}">
                <p14:modId xmlns:p14="http://schemas.microsoft.com/office/powerpoint/2010/main" val="1197474007"/>
              </p:ext>
            </p:extLst>
          </p:nvPr>
        </p:nvGraphicFramePr>
        <p:xfrm>
          <a:off x="1438276" y="180976"/>
          <a:ext cx="9639299" cy="6534148"/>
        </p:xfrm>
        <a:graphic>
          <a:graphicData uri="http://schemas.openxmlformats.org/drawingml/2006/table">
            <a:tbl>
              <a:tblPr firstRow="1" bandRow="1">
                <a:tableStyleId>{5C22544A-7EE6-4342-B048-85BDC9FD1C3A}</a:tableStyleId>
              </a:tblPr>
              <a:tblGrid>
                <a:gridCol w="2533989">
                  <a:extLst>
                    <a:ext uri="{9D8B030D-6E8A-4147-A177-3AD203B41FA5}">
                      <a16:colId xmlns:a16="http://schemas.microsoft.com/office/drawing/2014/main" val="2131014932"/>
                    </a:ext>
                  </a:extLst>
                </a:gridCol>
                <a:gridCol w="3314360">
                  <a:extLst>
                    <a:ext uri="{9D8B030D-6E8A-4147-A177-3AD203B41FA5}">
                      <a16:colId xmlns:a16="http://schemas.microsoft.com/office/drawing/2014/main" val="2114154508"/>
                    </a:ext>
                  </a:extLst>
                </a:gridCol>
                <a:gridCol w="3790950">
                  <a:extLst>
                    <a:ext uri="{9D8B030D-6E8A-4147-A177-3AD203B41FA5}">
                      <a16:colId xmlns:a16="http://schemas.microsoft.com/office/drawing/2014/main" val="3565645413"/>
                    </a:ext>
                  </a:extLst>
                </a:gridCol>
              </a:tblGrid>
              <a:tr h="397524">
                <a:tc>
                  <a:txBody>
                    <a:bodyPr/>
                    <a:lstStyle/>
                    <a:p>
                      <a:pPr algn="ctr"/>
                      <a:r>
                        <a:rPr lang="en-US" dirty="0"/>
                        <a:t>BASIS OF DIFFERENCE</a:t>
                      </a:r>
                    </a:p>
                  </a:txBody>
                  <a:tcPr/>
                </a:tc>
                <a:tc>
                  <a:txBody>
                    <a:bodyPr/>
                    <a:lstStyle/>
                    <a:p>
                      <a:pPr algn="ctr"/>
                      <a:r>
                        <a:rPr lang="en-US" dirty="0"/>
                        <a:t>BOOK-KEEPING</a:t>
                      </a:r>
                    </a:p>
                  </a:txBody>
                  <a:tcPr/>
                </a:tc>
                <a:tc>
                  <a:txBody>
                    <a:bodyPr/>
                    <a:lstStyle/>
                    <a:p>
                      <a:pPr algn="ctr"/>
                      <a:r>
                        <a:rPr lang="en-US" dirty="0"/>
                        <a:t>ACCOUNTING</a:t>
                      </a:r>
                    </a:p>
                  </a:txBody>
                  <a:tcPr/>
                </a:tc>
                <a:extLst>
                  <a:ext uri="{0D108BD9-81ED-4DB2-BD59-A6C34878D82A}">
                    <a16:rowId xmlns:a16="http://schemas.microsoft.com/office/drawing/2014/main" val="3398293139"/>
                  </a:ext>
                </a:extLst>
              </a:tr>
              <a:tr h="915914">
                <a:tc>
                  <a:txBody>
                    <a:bodyPr/>
                    <a:lstStyle/>
                    <a:p>
                      <a:pPr algn="ctr"/>
                      <a:r>
                        <a:rPr lang="en-US" dirty="0"/>
                        <a:t>Who Perform</a:t>
                      </a:r>
                    </a:p>
                  </a:txBody>
                  <a:tcPr/>
                </a:tc>
                <a:tc>
                  <a:txBody>
                    <a:bodyPr/>
                    <a:lstStyle/>
                    <a:p>
                      <a:pPr algn="just"/>
                      <a:r>
                        <a:rPr lang="en-US" dirty="0"/>
                        <a:t>This work is done by a person called a bookkeeper. </a:t>
                      </a:r>
                    </a:p>
                  </a:txBody>
                  <a:tcPr/>
                </a:tc>
                <a:tc>
                  <a:txBody>
                    <a:bodyPr/>
                    <a:lstStyle/>
                    <a:p>
                      <a:r>
                        <a:rPr lang="en-US" dirty="0"/>
                        <a:t>This work is performed by a person called accountants.</a:t>
                      </a:r>
                    </a:p>
                  </a:txBody>
                  <a:tcPr/>
                </a:tc>
                <a:extLst>
                  <a:ext uri="{0D108BD9-81ED-4DB2-BD59-A6C34878D82A}">
                    <a16:rowId xmlns:a16="http://schemas.microsoft.com/office/drawing/2014/main" val="4195188680"/>
                  </a:ext>
                </a:extLst>
              </a:tr>
              <a:tr h="1740237">
                <a:tc>
                  <a:txBody>
                    <a:bodyPr/>
                    <a:lstStyle/>
                    <a:p>
                      <a:pPr algn="ctr"/>
                      <a:r>
                        <a:rPr lang="en-US" dirty="0"/>
                        <a:t>Personal Judgement</a:t>
                      </a:r>
                    </a:p>
                  </a:txBody>
                  <a:tcPr/>
                </a:tc>
                <a:tc>
                  <a:txBody>
                    <a:bodyPr/>
                    <a:lstStyle/>
                    <a:p>
                      <a:pPr algn="just"/>
                      <a:r>
                        <a:rPr lang="en-US" dirty="0"/>
                        <a:t>The work of bookkeeping is performed according to the rule and regulations. Hence, there is no need to take personal judgement by a book-keeper. </a:t>
                      </a:r>
                    </a:p>
                  </a:txBody>
                  <a:tcPr/>
                </a:tc>
                <a:tc>
                  <a:txBody>
                    <a:bodyPr/>
                    <a:lstStyle/>
                    <a:p>
                      <a:pPr algn="just"/>
                      <a:r>
                        <a:rPr lang="en-US" dirty="0"/>
                        <a:t>The work of accounting is analytical in nature. Hence, the accountant has to take personal judgement</a:t>
                      </a:r>
                    </a:p>
                  </a:txBody>
                  <a:tcPr/>
                </a:tc>
                <a:extLst>
                  <a:ext uri="{0D108BD9-81ED-4DB2-BD59-A6C34878D82A}">
                    <a16:rowId xmlns:a16="http://schemas.microsoft.com/office/drawing/2014/main" val="1951847038"/>
                  </a:ext>
                </a:extLst>
              </a:tr>
              <a:tr h="2289785">
                <a:tc>
                  <a:txBody>
                    <a:bodyPr/>
                    <a:lstStyle/>
                    <a:p>
                      <a:pPr algn="ctr"/>
                      <a:r>
                        <a:rPr lang="en-US" dirty="0"/>
                        <a:t>Special ability and Knowledge</a:t>
                      </a:r>
                    </a:p>
                  </a:txBody>
                  <a:tcPr/>
                </a:tc>
                <a:tc>
                  <a:txBody>
                    <a:bodyPr/>
                    <a:lstStyle/>
                    <a:p>
                      <a:pPr algn="just"/>
                      <a:r>
                        <a:rPr lang="en-US" dirty="0"/>
                        <a:t>For book-keeping special knowledge and ability is not required. In present time, the work of book-keeping is done on computers.</a:t>
                      </a:r>
                    </a:p>
                  </a:txBody>
                  <a:tcPr/>
                </a:tc>
                <a:tc>
                  <a:txBody>
                    <a:bodyPr/>
                    <a:lstStyle/>
                    <a:p>
                      <a:pPr algn="just"/>
                      <a:r>
                        <a:rPr lang="en-US" dirty="0"/>
                        <a:t>For accounting special knowledge and ability is required. It is due to this fact that company appoints only those accountants who have greater degree of skill and specialization in accounting that is Chartered Accountants.</a:t>
                      </a:r>
                    </a:p>
                  </a:txBody>
                  <a:tcPr/>
                </a:tc>
                <a:extLst>
                  <a:ext uri="{0D108BD9-81ED-4DB2-BD59-A6C34878D82A}">
                    <a16:rowId xmlns:a16="http://schemas.microsoft.com/office/drawing/2014/main" val="965704636"/>
                  </a:ext>
                </a:extLst>
              </a:tr>
              <a:tr h="1190688">
                <a:tc>
                  <a:txBody>
                    <a:bodyPr/>
                    <a:lstStyle/>
                    <a:p>
                      <a:pPr algn="ctr"/>
                      <a:r>
                        <a:rPr lang="en-US" dirty="0"/>
                        <a:t>Knowledge of Financial Positions</a:t>
                      </a:r>
                    </a:p>
                  </a:txBody>
                  <a:tcPr/>
                </a:tc>
                <a:tc>
                  <a:txBody>
                    <a:bodyPr/>
                    <a:lstStyle/>
                    <a:p>
                      <a:pPr algn="just"/>
                      <a:r>
                        <a:rPr lang="en-US" dirty="0"/>
                        <a:t>Book-keeping does not throw any light on the financial position of the business.</a:t>
                      </a:r>
                    </a:p>
                  </a:txBody>
                  <a:tcPr/>
                </a:tc>
                <a:tc>
                  <a:txBody>
                    <a:bodyPr/>
                    <a:lstStyle/>
                    <a:p>
                      <a:pPr algn="just"/>
                      <a:r>
                        <a:rPr lang="en-US" dirty="0"/>
                        <a:t>Accounting ascertains the financial position of the business.</a:t>
                      </a:r>
                    </a:p>
                  </a:txBody>
                  <a:tcPr/>
                </a:tc>
                <a:extLst>
                  <a:ext uri="{0D108BD9-81ED-4DB2-BD59-A6C34878D82A}">
                    <a16:rowId xmlns:a16="http://schemas.microsoft.com/office/drawing/2014/main" val="927210079"/>
                  </a:ext>
                </a:extLst>
              </a:tr>
            </a:tbl>
          </a:graphicData>
        </a:graphic>
      </p:graphicFrame>
    </p:spTree>
    <p:extLst>
      <p:ext uri="{BB962C8B-B14F-4D97-AF65-F5344CB8AC3E}">
        <p14:creationId xmlns:p14="http://schemas.microsoft.com/office/powerpoint/2010/main" val="228317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B6A559B6-0A37-4E6E-99A3-8183BF8332E0}"/>
              </a:ext>
            </a:extLst>
          </p:cNvPr>
          <p:cNvGraphicFramePr>
            <a:graphicFrameLocks noGrp="1"/>
          </p:cNvGraphicFramePr>
          <p:nvPr>
            <p:extLst>
              <p:ext uri="{D42A27DB-BD31-4B8C-83A1-F6EECF244321}">
                <p14:modId xmlns:p14="http://schemas.microsoft.com/office/powerpoint/2010/main" val="1648954607"/>
              </p:ext>
            </p:extLst>
          </p:nvPr>
        </p:nvGraphicFramePr>
        <p:xfrm>
          <a:off x="1152526" y="719666"/>
          <a:ext cx="9648824" cy="3022600"/>
        </p:xfrm>
        <a:graphic>
          <a:graphicData uri="http://schemas.openxmlformats.org/drawingml/2006/table">
            <a:tbl>
              <a:tblPr firstRow="1" bandRow="1">
                <a:tableStyleId>{5C22544A-7EE6-4342-B048-85BDC9FD1C3A}</a:tableStyleId>
              </a:tblPr>
              <a:tblGrid>
                <a:gridCol w="2505074">
                  <a:extLst>
                    <a:ext uri="{9D8B030D-6E8A-4147-A177-3AD203B41FA5}">
                      <a16:colId xmlns:a16="http://schemas.microsoft.com/office/drawing/2014/main" val="2548304488"/>
                    </a:ext>
                  </a:extLst>
                </a:gridCol>
                <a:gridCol w="3267075">
                  <a:extLst>
                    <a:ext uri="{9D8B030D-6E8A-4147-A177-3AD203B41FA5}">
                      <a16:colId xmlns:a16="http://schemas.microsoft.com/office/drawing/2014/main" val="2033238449"/>
                    </a:ext>
                  </a:extLst>
                </a:gridCol>
                <a:gridCol w="3876675">
                  <a:extLst>
                    <a:ext uri="{9D8B030D-6E8A-4147-A177-3AD203B41FA5}">
                      <a16:colId xmlns:a16="http://schemas.microsoft.com/office/drawing/2014/main" val="135218539"/>
                    </a:ext>
                  </a:extLst>
                </a:gridCol>
              </a:tblGrid>
              <a:tr h="370840">
                <a:tc>
                  <a:txBody>
                    <a:bodyPr/>
                    <a:lstStyle/>
                    <a:p>
                      <a:pPr algn="ctr"/>
                      <a:r>
                        <a:rPr lang="en-US" dirty="0"/>
                        <a:t>BASIS OF DIFFERENCE</a:t>
                      </a:r>
                    </a:p>
                  </a:txBody>
                  <a:tcPr/>
                </a:tc>
                <a:tc>
                  <a:txBody>
                    <a:bodyPr/>
                    <a:lstStyle/>
                    <a:p>
                      <a:pPr algn="ctr"/>
                      <a:r>
                        <a:rPr lang="en-US" dirty="0"/>
                        <a:t>BOOK-KEEPING</a:t>
                      </a:r>
                    </a:p>
                  </a:txBody>
                  <a:tcPr/>
                </a:tc>
                <a:tc>
                  <a:txBody>
                    <a:bodyPr/>
                    <a:lstStyle/>
                    <a:p>
                      <a:pPr algn="ctr"/>
                      <a:r>
                        <a:rPr lang="en-US" dirty="0"/>
                        <a:t>ACCOUNTING</a:t>
                      </a:r>
                    </a:p>
                  </a:txBody>
                  <a:tcPr/>
                </a:tc>
                <a:extLst>
                  <a:ext uri="{0D108BD9-81ED-4DB2-BD59-A6C34878D82A}">
                    <a16:rowId xmlns:a16="http://schemas.microsoft.com/office/drawing/2014/main" val="1167676281"/>
                  </a:ext>
                </a:extLst>
              </a:tr>
              <a:tr h="370840">
                <a:tc>
                  <a:txBody>
                    <a:bodyPr/>
                    <a:lstStyle/>
                    <a:p>
                      <a:pPr algn="ctr"/>
                      <a:r>
                        <a:rPr lang="en-US" dirty="0"/>
                        <a:t>Dependency</a:t>
                      </a:r>
                    </a:p>
                  </a:txBody>
                  <a:tcPr/>
                </a:tc>
                <a:tc>
                  <a:txBody>
                    <a:bodyPr/>
                    <a:lstStyle/>
                    <a:p>
                      <a:pPr algn="just"/>
                      <a:r>
                        <a:rPr lang="en-US" dirty="0"/>
                        <a:t>Book-keeping has to depend on accounting to make the records more effective and useful.</a:t>
                      </a:r>
                    </a:p>
                  </a:txBody>
                  <a:tcPr/>
                </a:tc>
                <a:tc>
                  <a:txBody>
                    <a:bodyPr/>
                    <a:lstStyle/>
                    <a:p>
                      <a:pPr algn="just"/>
                      <a:r>
                        <a:rPr lang="en-US" dirty="0"/>
                        <a:t>Accounting has to depend on book-keeping to get the record information on time.</a:t>
                      </a:r>
                    </a:p>
                  </a:txBody>
                  <a:tcPr/>
                </a:tc>
                <a:extLst>
                  <a:ext uri="{0D108BD9-81ED-4DB2-BD59-A6C34878D82A}">
                    <a16:rowId xmlns:a16="http://schemas.microsoft.com/office/drawing/2014/main" val="2051905569"/>
                  </a:ext>
                </a:extLst>
              </a:tr>
              <a:tr h="370840">
                <a:tc>
                  <a:txBody>
                    <a:bodyPr/>
                    <a:lstStyle/>
                    <a:p>
                      <a:pPr algn="ctr"/>
                      <a:r>
                        <a:rPr lang="en-US" dirty="0"/>
                        <a:t>Responsibility</a:t>
                      </a:r>
                    </a:p>
                  </a:txBody>
                  <a:tcPr/>
                </a:tc>
                <a:tc>
                  <a:txBody>
                    <a:bodyPr/>
                    <a:lstStyle/>
                    <a:p>
                      <a:pPr algn="just"/>
                      <a:r>
                        <a:rPr lang="en-US" dirty="0"/>
                        <a:t>A book-keeper is not responsible for accounting work.</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dirty="0"/>
                        <a:t>An accountant is responsible for book-keeping work. It is because the task of book-keeping is done under his supervision.</a:t>
                      </a:r>
                    </a:p>
                    <a:p>
                      <a:pPr algn="just"/>
                      <a:endParaRPr lang="en-US" dirty="0"/>
                    </a:p>
                  </a:txBody>
                  <a:tcPr/>
                </a:tc>
                <a:extLst>
                  <a:ext uri="{0D108BD9-81ED-4DB2-BD59-A6C34878D82A}">
                    <a16:rowId xmlns:a16="http://schemas.microsoft.com/office/drawing/2014/main" val="1469616565"/>
                  </a:ext>
                </a:extLst>
              </a:tr>
            </a:tbl>
          </a:graphicData>
        </a:graphic>
      </p:graphicFrame>
      <p:sp>
        <p:nvSpPr>
          <p:cNvPr id="7" name="TextBox 6">
            <a:extLst>
              <a:ext uri="{FF2B5EF4-FFF2-40B4-BE49-F238E27FC236}">
                <a16:creationId xmlns:a16="http://schemas.microsoft.com/office/drawing/2014/main" id="{9039BA2E-4695-EBEC-40AA-137196A27252}"/>
              </a:ext>
            </a:extLst>
          </p:cNvPr>
          <p:cNvSpPr txBox="1"/>
          <p:nvPr/>
        </p:nvSpPr>
        <p:spPr>
          <a:xfrm>
            <a:off x="1181101" y="4167485"/>
            <a:ext cx="9591674" cy="923330"/>
          </a:xfrm>
          <a:prstGeom prst="rect">
            <a:avLst/>
          </a:prstGeom>
          <a:noFill/>
        </p:spPr>
        <p:txBody>
          <a:bodyPr wrap="square">
            <a:spAutoFit/>
          </a:bodyPr>
          <a:lstStyle/>
          <a:p>
            <a:pPr algn="just"/>
            <a:r>
              <a:rPr lang="en-US" dirty="0">
                <a:latin typeface="Arial" panose="020B0604020202020204" pitchFamily="34" charset="0"/>
                <a:cs typeface="Arial" panose="020B0604020202020204" pitchFamily="34" charset="0"/>
              </a:rPr>
              <a:t>Although book-keeping differs from accounting yet it is a part of accounting. On the basis of transactions recorded and classified in book-keeping, the final accounts are prepared in accounting.</a:t>
            </a:r>
          </a:p>
        </p:txBody>
      </p:sp>
    </p:spTree>
    <p:extLst>
      <p:ext uri="{BB962C8B-B14F-4D97-AF65-F5344CB8AC3E}">
        <p14:creationId xmlns:p14="http://schemas.microsoft.com/office/powerpoint/2010/main" val="223156813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TotalTime>
  <Words>563</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Slice</vt:lpstr>
      <vt:lpstr>PowerPoint Presentation</vt:lpstr>
      <vt:lpstr>PowerPoint Presentation</vt:lpstr>
      <vt:lpstr>PowerPoint Presentation</vt:lpstr>
      <vt:lpstr>PowerPoint Presentation</vt:lpstr>
      <vt:lpstr>Difference between Book-keeping and Accounting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2</cp:revision>
  <dcterms:created xsi:type="dcterms:W3CDTF">2022-11-28T17:51:48Z</dcterms:created>
  <dcterms:modified xsi:type="dcterms:W3CDTF">2022-12-07T15:40:20Z</dcterms:modified>
</cp:coreProperties>
</file>